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80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83" r:id="rId19"/>
    <p:sldId id="276" r:id="rId20"/>
    <p:sldId id="277" r:id="rId21"/>
    <p:sldId id="286" r:id="rId22"/>
    <p:sldId id="279" r:id="rId23"/>
    <p:sldId id="281" r:id="rId24"/>
    <p:sldId id="284" r:id="rId25"/>
    <p:sldId id="285" r:id="rId26"/>
    <p:sldId id="282" r:id="rId27"/>
    <p:sldId id="287" r:id="rId28"/>
    <p:sldId id="293" r:id="rId29"/>
    <p:sldId id="294" r:id="rId30"/>
    <p:sldId id="288" r:id="rId31"/>
    <p:sldId id="289" r:id="rId32"/>
    <p:sldId id="290" r:id="rId33"/>
    <p:sldId id="291" r:id="rId34"/>
    <p:sldId id="295" r:id="rId35"/>
    <p:sldId id="296" r:id="rId36"/>
    <p:sldId id="297" r:id="rId37"/>
    <p:sldId id="298" r:id="rId38"/>
    <p:sldId id="31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257"/>
            <p14:sldId id="258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83"/>
            <p14:sldId id="276"/>
            <p14:sldId id="277"/>
            <p14:sldId id="286"/>
            <p14:sldId id="279"/>
            <p14:sldId id="281"/>
            <p14:sldId id="284"/>
            <p14:sldId id="285"/>
            <p14:sldId id="282"/>
            <p14:sldId id="287"/>
            <p14:sldId id="293"/>
            <p14:sldId id="294"/>
            <p14:sldId id="288"/>
            <p14:sldId id="289"/>
            <p14:sldId id="290"/>
            <p14:sldId id="291"/>
            <p14:sldId id="295"/>
            <p14:sldId id="296"/>
            <p14:sldId id="297"/>
            <p14:sldId id="298"/>
            <p14:sldId id="31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4C3C7-A3A9-4BE7-B5A2-5532DE251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09E4FE-7B67-4FFD-B2E0-DE3B09D7198E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91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82D78F-21C9-45E6-8A44-53B3BE3974E5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291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6CF348-59DD-4570-BD29-186C7F1FE9AE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23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56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8177650-4E80-4FE2-8E9B-2F62AFDE6FB7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0262" cy="3479800"/>
          </a:xfrm>
          <a:ln w="12700"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22" tIns="46560" rIns="93122" bIns="46560"/>
          <a:lstStyle/>
          <a:p>
            <a:pPr eaLnBrk="1" hangingPunct="1"/>
            <a:r>
              <a:rPr lang="en-US" altLang="en-US" smtClean="0"/>
              <a:t>DRM</a:t>
            </a:r>
          </a:p>
        </p:txBody>
      </p:sp>
    </p:spTree>
    <p:extLst>
      <p:ext uri="{BB962C8B-B14F-4D97-AF65-F5344CB8AC3E}">
        <p14:creationId xmlns:p14="http://schemas.microsoft.com/office/powerpoint/2010/main" val="202940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A021630-6FC0-4341-99FE-4395268DDEFA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429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CC50D4-7E2A-427B-895B-B5341E1AB920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6117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84" y="930275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2147888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0C1783-BC17-4026-94CF-59D8009A5B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367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-yi/NUAA" TargetMode="External"/><Relationship Id="rId2" Type="http://schemas.openxmlformats.org/officeDocument/2006/relationships/hyperlink" Target="mailto:yiqiang@Hawaii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59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 smtClean="0"/>
              <a:t>Applied Geographic Information Systems and GIS Programming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r>
              <a:rPr lang="en-US" dirty="0" smtClean="0"/>
              <a:t> </a:t>
            </a:r>
            <a:r>
              <a:rPr lang="zh-CN" altLang="en-US" dirty="0" smtClean="0"/>
              <a:t>（强毅）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8:15am, I catch the bus… </a:t>
            </a:r>
            <a:r>
              <a:rPr lang="en-US" sz="2400" dirty="0" smtClean="0"/>
              <a:t>At the station, the waiting times for different buses are displayed in a LED board using the real-time locations from GPS installed in the buses. I can also check this information as well as current locations of buses from an App in my smart phone.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943648" y="6382790"/>
            <a:ext cx="306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waiting time at bus station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5" y="2814865"/>
            <a:ext cx="2381299" cy="367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21" y="2951598"/>
            <a:ext cx="3200049" cy="3431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2770" y="6364278"/>
            <a:ext cx="366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Tracking bus location in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8:45am, I arrived at my office… </a:t>
            </a:r>
            <a:r>
              <a:rPr lang="en-US" sz="2400" dirty="0" smtClean="0"/>
              <a:t>I work at a grocery company (e.g. Walmart). The manager is call for a meeting to discuss the location of a new branch. We have invited a GIS consultant company to assess the best location of the new store, which will be close to our potential customers and have lowest land price and building cost.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97" y="2949548"/>
            <a:ext cx="4504823" cy="358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024212"/>
            <a:ext cx="2876550" cy="159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3874" y="6535557"/>
            <a:ext cx="295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Accessibility to grocery stores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7276699" y="3819550"/>
            <a:ext cx="1200551" cy="261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11:45</a:t>
            </a:r>
            <a:r>
              <a:rPr lang="en-US" sz="2400" b="1" dirty="0" smtClean="0"/>
              <a:t>am, I feel hungry… </a:t>
            </a:r>
            <a:r>
              <a:rPr lang="en-US" sz="2400" dirty="0" smtClean="0"/>
              <a:t>I am </a:t>
            </a:r>
            <a:r>
              <a:rPr lang="en-US" altLang="zh-CN" sz="2400" dirty="0" smtClean="0"/>
              <a:t>ordering my lunch from Domino Pizza. The manager use a GIS to figure out which deliveries should go out together and plan the best delivery route for the delivery staff.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21817" y="6042879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GIS to plan delivery route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64" y="2694422"/>
            <a:ext cx="5849854" cy="3268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66" y="2585406"/>
            <a:ext cx="2619375" cy="1743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5640404" y="3456944"/>
            <a:ext cx="2023862" cy="787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5:00pm, I am off work. </a:t>
            </a:r>
            <a:r>
              <a:rPr lang="en-US" sz="2400" dirty="0" smtClean="0"/>
              <a:t>I plan to have dinner with some friends at a certain place. I use GIS to search for restaurant near that place and plan my route to the restaurant.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798909" y="6042879"/>
            <a:ext cx="243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for restaurants near a location in GIS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8" y="2951381"/>
            <a:ext cx="1735228" cy="309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2" y="2811582"/>
            <a:ext cx="1782304" cy="316434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31825" y="4645891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7767" y="6056734"/>
            <a:ext cx="352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for restaurant reviews contributed by volunteer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108"/>
            <a:ext cx="10515600" cy="4351338"/>
          </a:xfrm>
        </p:spPr>
        <p:txBody>
          <a:bodyPr/>
          <a:lstStyle/>
          <a:p>
            <a:r>
              <a:rPr lang="en-US" dirty="0" smtClean="0"/>
              <a:t>Finding suitable locations for different types of development, for instance, solar farm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11" y="2117608"/>
            <a:ext cx="2799901" cy="1466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" y="2590343"/>
            <a:ext cx="6494783" cy="35866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4222"/>
            <a:ext cx="4132598" cy="31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52" y="2220278"/>
            <a:ext cx="9611327" cy="44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26" y="2461344"/>
            <a:ext cx="1858388" cy="371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4643" y="2800951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2039" y="4134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39" y="5283357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cover 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851133" y="3778910"/>
            <a:ext cx="885524" cy="6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72" y="2800951"/>
            <a:ext cx="3402264" cy="2486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097" y="1948761"/>
            <a:ext cx="2271500" cy="1538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859" y="3894656"/>
            <a:ext cx="2314941" cy="13035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3122" y="536279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slide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Environment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GIS to find suitable habitat of certain species – guide delineation of conservation area or wildlife refuges.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66" y="1807693"/>
            <a:ext cx="6377139" cy="4929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6016" y="324433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EA3692652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2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Emergency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Manage and allocate assistance resources to reach the destination efficiently</a:t>
            </a:r>
          </a:p>
          <a:p>
            <a:r>
              <a:rPr lang="en-US" sz="2400" dirty="0" smtClean="0"/>
              <a:t>Delineate functional zones to facilitate evacuation and recovery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8" y="1828954"/>
            <a:ext cx="18764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14900"/>
            <a:ext cx="3810000" cy="1047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635" y="616265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mapping center within the EOC was equipped with 20 GIS workstations and five plotters.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7289" y="4640287"/>
            <a:ext cx="2313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September 11, 2001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89" y="2046378"/>
            <a:ext cx="2752080" cy="1808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80526" y="3832131"/>
            <a:ext cx="15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 post-911</a:t>
            </a:r>
            <a:endParaRPr lang="en-US" dirty="0"/>
          </a:p>
        </p:txBody>
      </p:sp>
      <p:pic>
        <p:nvPicPr>
          <p:cNvPr id="1028" name="Picture 4" descr="Image result for GIS emergency response september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11" y="2504047"/>
            <a:ext cx="23336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75" y="4332847"/>
            <a:ext cx="2424068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Public Participation GIS and Volunteer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altLang="zh-CN" sz="2600" dirty="0" smtClean="0"/>
              <a:t>Creating a</a:t>
            </a:r>
            <a:r>
              <a:rPr lang="en-US" sz="2600" dirty="0" smtClean="0"/>
              <a:t> </a:t>
            </a:r>
            <a:r>
              <a:rPr lang="en-US" sz="2600" dirty="0"/>
              <a:t>free editable map of the </a:t>
            </a:r>
            <a:r>
              <a:rPr lang="en-US" sz="2600" dirty="0" smtClean="0"/>
              <a:t>world by numerous volunteer users. (typical example: </a:t>
            </a:r>
            <a:r>
              <a:rPr lang="en-US" sz="2600" dirty="0" err="1" smtClean="0"/>
              <a:t>OpenStreetMap</a:t>
            </a:r>
            <a:r>
              <a:rPr lang="en-US" altLang="zh-CN" sz="2600" dirty="0" smtClean="0"/>
              <a:t>)</a:t>
            </a:r>
          </a:p>
          <a:p>
            <a:r>
              <a:rPr lang="en-US" sz="2600" dirty="0"/>
              <a:t>Map data is collected from scratch by volunteers performing systematic ground surveys using tools such as a handheld GPS unit, a notebook, digital camera, or a voice recorder.</a:t>
            </a:r>
          </a:p>
        </p:txBody>
      </p:sp>
      <p:pic>
        <p:nvPicPr>
          <p:cNvPr id="2050" name="Picture 2" descr="Image result for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5" y="3108960"/>
            <a:ext cx="4874376" cy="36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-121109"/>
            <a:ext cx="8229600" cy="944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200" dirty="0" smtClean="0"/>
              <a:t>About Me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10058400" cy="52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56" y="3810000"/>
            <a:ext cx="36576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3276600"/>
            <a:ext cx="365760" cy="365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44240"/>
            <a:ext cx="365760" cy="365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06240"/>
            <a:ext cx="365760" cy="3657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0860" y="535864"/>
            <a:ext cx="6844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2017 – Now, Assistant Professor at University of Hawaii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2016 </a:t>
            </a:r>
            <a:r>
              <a:rPr lang="en-US" sz="1600" dirty="0"/>
              <a:t>July </a:t>
            </a:r>
            <a:r>
              <a:rPr lang="en-US" sz="1600" dirty="0" smtClean="0"/>
              <a:t>– Dec, Research Associate </a:t>
            </a:r>
            <a:r>
              <a:rPr lang="en-US" sz="1600" dirty="0"/>
              <a:t>at University of Colorado - Boulder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2013-2016, Postdoc at Louisiana State University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2012 Ph.D. in geography, Ghent University, Belgium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2007 M.Sc. in geographical information science, University of Edinburgh, UK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2006 B.Sc. in geographical information systems, Beijing Normal University, China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08508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1" y="4483510"/>
            <a:ext cx="365760" cy="36576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17" idx="1"/>
          </p:cNvCxnSpPr>
          <p:nvPr/>
        </p:nvCxnSpPr>
        <p:spPr>
          <a:xfrm flipH="1" flipV="1">
            <a:off x="5897880" y="3505274"/>
            <a:ext cx="3465576" cy="48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86446" y="3574723"/>
            <a:ext cx="182880" cy="182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2" idx="2"/>
          </p:cNvCxnSpPr>
          <p:nvPr/>
        </p:nvCxnSpPr>
        <p:spPr>
          <a:xfrm flipH="1">
            <a:off x="3154680" y="3801588"/>
            <a:ext cx="2887980" cy="770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H="1" flipV="1">
            <a:off x="2926080" y="4274268"/>
            <a:ext cx="114300" cy="26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83012" y="4274268"/>
            <a:ext cx="1925805" cy="57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and social media</a:t>
            </a:r>
            <a:endParaRPr lang="en-US" dirty="0"/>
          </a:p>
        </p:txBody>
      </p:sp>
      <p:sp>
        <p:nvSpPr>
          <p:cNvPr id="4" name="AutoShape 2" descr="Related 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0" y="1690688"/>
            <a:ext cx="10464730" cy="5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8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scientific questions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Rational, effective, and efficient allocation of resources, in accordance with clearly stated criteria</a:t>
            </a:r>
          </a:p>
          <a:p>
            <a:r>
              <a:rPr lang="en-US" dirty="0" smtClean="0"/>
              <a:t>Monitoring and understanding observed spatial distributions</a:t>
            </a:r>
          </a:p>
          <a:p>
            <a:r>
              <a:rPr lang="en-US" dirty="0" smtClean="0"/>
              <a:t>Understanding the difference that place makes – identify which characteristics are inherently similar between places.</a:t>
            </a:r>
          </a:p>
          <a:p>
            <a:r>
              <a:rPr lang="en-US" dirty="0" smtClean="0"/>
              <a:t>Understanding dynamic processes in the natural and human environments, such as processes of coastal erosion or urban growth</a:t>
            </a:r>
          </a:p>
          <a:p>
            <a:r>
              <a:rPr lang="en-US" dirty="0" smtClean="0"/>
              <a:t>Support location-based decision-making – answering questions about where using data from multiple 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13763" y="503382"/>
            <a:ext cx="5183909" cy="61375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GIS Programming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Part I: Python</a:t>
            </a:r>
          </a:p>
          <a:p>
            <a:r>
              <a:rPr lang="en-US" sz="2400" dirty="0" smtClean="0"/>
              <a:t>Object-oriented </a:t>
            </a:r>
            <a:r>
              <a:rPr lang="en-US" sz="2400" dirty="0"/>
              <a:t>programming</a:t>
            </a:r>
            <a:endParaRPr lang="en-US" sz="2400" dirty="0" smtClean="0"/>
          </a:p>
          <a:p>
            <a:r>
              <a:rPr lang="en-US" sz="2400" dirty="0" smtClean="0"/>
              <a:t>Syntax </a:t>
            </a:r>
            <a:r>
              <a:rPr lang="en-US" sz="2400" dirty="0"/>
              <a:t>of </a:t>
            </a:r>
            <a:r>
              <a:rPr lang="en-US" sz="2400" dirty="0" smtClean="0"/>
              <a:t>Python</a:t>
            </a:r>
          </a:p>
          <a:p>
            <a:r>
              <a:rPr lang="en-US" sz="2400" dirty="0" smtClean="0"/>
              <a:t>Python interface and modules in ArcGIS</a:t>
            </a:r>
          </a:p>
          <a:p>
            <a:pPr marL="0" lvl="0" indent="0"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GIS Data Access Using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vector data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raster data</a:t>
            </a:r>
          </a:p>
          <a:p>
            <a:pPr marL="0" lvl="0" indent="0">
              <a:buNone/>
            </a:pPr>
            <a:r>
              <a:rPr lang="en-US" sz="3200" dirty="0">
                <a:solidFill>
                  <a:prstClr val="black"/>
                </a:solidFill>
              </a:rPr>
              <a:t>Part </a:t>
            </a:r>
            <a:r>
              <a:rPr lang="en-US" sz="3200" dirty="0" smtClean="0">
                <a:solidFill>
                  <a:prstClr val="black"/>
                </a:solidFill>
              </a:rPr>
              <a:t>III: Advanced GIS Modelling in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Automation of GIS processing tools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Dynamic modeling in GIS</a:t>
            </a: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815109" y="503382"/>
            <a:ext cx="5183909" cy="599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Applied GIS</a:t>
            </a: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Part I: Principles</a:t>
            </a:r>
          </a:p>
          <a:p>
            <a:r>
              <a:rPr lang="en-US" sz="2400" dirty="0" smtClean="0"/>
              <a:t>An Introduction to GIS</a:t>
            </a:r>
          </a:p>
          <a:p>
            <a:r>
              <a:rPr lang="en-US" sz="2400" dirty="0" smtClean="0"/>
              <a:t>Representing the World in GIS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Techniques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GISystems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Geospatial Data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Geodatabase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III: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Cartography and Map Production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Geovisualization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Spatial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GIS Modeling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4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prerequisite knowledge in GIS or programming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Combination of theories, applications and case studies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Including both lectures and lab exercises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Develop hands-on skills in GIS analysis and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Getting started with Python Programming in GIS</a:t>
            </a:r>
          </a:p>
        </p:txBody>
      </p:sp>
    </p:spTree>
    <p:extLst>
      <p:ext uri="{BB962C8B-B14F-4D97-AF65-F5344CB8AC3E}">
        <p14:creationId xmlns:p14="http://schemas.microsoft.com/office/powerpoint/2010/main" val="388475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02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Do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Speak English in Class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Ask anytime when you have questions (r</a:t>
            </a:r>
            <a:r>
              <a:rPr lang="en-US" altLang="zh-CN" sz="3200" dirty="0" smtClean="0">
                <a:solidFill>
                  <a:prstClr val="black"/>
                </a:solidFill>
              </a:rPr>
              <a:t>a</a:t>
            </a:r>
            <a:r>
              <a:rPr lang="en-US" sz="3200" dirty="0" smtClean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Open discussion is encouraged </a:t>
            </a:r>
            <a:r>
              <a:rPr lang="en-US" sz="3200" dirty="0">
                <a:solidFill>
                  <a:prstClr val="black"/>
                </a:solidFill>
              </a:rPr>
              <a:t>(r</a:t>
            </a:r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sz="3200" dirty="0">
                <a:solidFill>
                  <a:prstClr val="black"/>
                </a:solidFill>
              </a:rPr>
              <a:t>ise your hands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Contact me after class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Do not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Be late (&gt;15min late deemed as absence)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Talking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cell phone in class (mute your cell phone)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</a:t>
            </a:r>
            <a:r>
              <a:rPr lang="en-US" sz="3200" dirty="0"/>
              <a:t>disruptive </a:t>
            </a:r>
            <a:r>
              <a:rPr lang="en-US" sz="3200" dirty="0" smtClean="0"/>
              <a:t>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Speak Chinese</a:t>
            </a:r>
          </a:p>
        </p:txBody>
      </p:sp>
    </p:spTree>
    <p:extLst>
      <p:ext uri="{BB962C8B-B14F-4D97-AF65-F5344CB8AC3E}">
        <p14:creationId xmlns:p14="http://schemas.microsoft.com/office/powerpoint/2010/main" val="124004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yiqiang@Hawaii.edu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qiang-yi.github.io</a:t>
            </a:r>
          </a:p>
          <a:p>
            <a:pPr marL="0" indent="0">
              <a:buNone/>
            </a:pPr>
            <a:r>
              <a:rPr lang="en-US" dirty="0" smtClean="0"/>
              <a:t>Course materials (lectures and lab exercises):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github.com/qiang-yi/NUAA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444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2: 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all live on the surface of the Earth, and spend most of our lives in a relatively small fraction of it.</a:t>
            </a:r>
          </a:p>
          <a:p>
            <a:r>
              <a:rPr lang="en-US" dirty="0" smtClean="0"/>
              <a:t>Almost all human activities require knowledge about the Earth that are outside of our direct experience.</a:t>
            </a:r>
          </a:p>
          <a:p>
            <a:r>
              <a:rPr lang="en-US" dirty="0" smtClean="0"/>
              <a:t>Traditionally, the knowledge about the Earth is documented in verbal description (book), visual description (maps), or in our brain (mental concept we began to develop as young children).</a:t>
            </a:r>
          </a:p>
          <a:p>
            <a:r>
              <a:rPr lang="en-US" dirty="0" smtClean="0"/>
              <a:t>In digital representation (GIS), the knowledge of the Earth is formalized as data models – the structures and rules that accommodate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atom of geographic data (i.e. a datum) consists of a </a:t>
            </a:r>
            <a:r>
              <a:rPr lang="en-US" b="1" dirty="0" smtClean="0"/>
              <a:t>space</a:t>
            </a:r>
            <a:r>
              <a:rPr lang="en-US" dirty="0" smtClean="0"/>
              <a:t>, a </a:t>
            </a:r>
            <a:r>
              <a:rPr lang="en-US" b="1" dirty="0" smtClean="0"/>
              <a:t>time</a:t>
            </a:r>
            <a:r>
              <a:rPr lang="en-US" dirty="0" smtClean="0"/>
              <a:t> and some descriptive properties (</a:t>
            </a:r>
            <a:r>
              <a:rPr lang="en-US" b="1" dirty="0" smtClean="0"/>
              <a:t>attributes</a:t>
            </a:r>
            <a:r>
              <a:rPr lang="en-US" dirty="0" smtClean="0"/>
              <a:t>), for instance,</a:t>
            </a:r>
          </a:p>
          <a:p>
            <a:pPr lvl="1"/>
            <a:r>
              <a:rPr lang="en-US" dirty="0" smtClean="0"/>
              <a:t>“The average income at Boulder, CO in </a:t>
            </a:r>
            <a:r>
              <a:rPr lang="en-US" dirty="0"/>
              <a:t>2014 is $</a:t>
            </a:r>
            <a:r>
              <a:rPr lang="en-US" dirty="0" smtClean="0"/>
              <a:t>69,407”</a:t>
            </a:r>
          </a:p>
          <a:p>
            <a:pPr lvl="1"/>
            <a:r>
              <a:rPr lang="en-US" dirty="0" smtClean="0"/>
              <a:t>“The elevation (</a:t>
            </a:r>
            <a:r>
              <a:rPr lang="en-US" dirty="0"/>
              <a:t>m above sea) at latitude </a:t>
            </a:r>
            <a:r>
              <a:rPr lang="en-US" dirty="0" smtClean="0"/>
              <a:t>27.986065</a:t>
            </a:r>
            <a:r>
              <a:rPr lang="en-US" dirty="0"/>
              <a:t>, longitude 86.922623 is 29,029m</a:t>
            </a:r>
            <a:r>
              <a:rPr lang="en-US" dirty="0" smtClean="0"/>
              <a:t>, which was </a:t>
            </a:r>
            <a:r>
              <a:rPr lang="en-US" dirty="0"/>
              <a:t>measured in </a:t>
            </a:r>
            <a:r>
              <a:rPr lang="en-US" dirty="0" smtClean="0"/>
              <a:t>1955.”</a:t>
            </a:r>
          </a:p>
          <a:p>
            <a:pPr lvl="1"/>
            <a:r>
              <a:rPr lang="en-US" dirty="0" smtClean="0"/>
              <a:t>“State of Hawaii vote </a:t>
            </a:r>
            <a:r>
              <a:rPr lang="en-US" dirty="0"/>
              <a:t>for Democratic </a:t>
            </a:r>
            <a:r>
              <a:rPr lang="en-US" dirty="0" smtClean="0"/>
              <a:t>Party in 2016 US presidential election”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89236" y="4611241"/>
            <a:ext cx="1773382" cy="15287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" name="TextBox 4"/>
          <p:cNvSpPr txBox="1"/>
          <p:nvPr/>
        </p:nvSpPr>
        <p:spPr>
          <a:xfrm>
            <a:off x="5504872" y="4313384"/>
            <a:ext cx="960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Where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548908" y="6176963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When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567053" y="6176963"/>
            <a:ext cx="810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4551691" y="6552407"/>
            <a:ext cx="284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</a:t>
            </a:r>
            <a:r>
              <a:rPr lang="en-US" dirty="0" err="1" smtClean="0"/>
              <a:t>Ws</a:t>
            </a:r>
            <a:r>
              <a:rPr lang="en-US" dirty="0" smtClean="0"/>
              <a:t> in geographic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9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Nominal</a:t>
            </a:r>
            <a:r>
              <a:rPr lang="en-US" dirty="0" smtClean="0"/>
              <a:t>: the simplest type of attribute, serves only to identify or distinguish one entity from another. For example, place names or house number.</a:t>
            </a:r>
          </a:p>
          <a:p>
            <a:r>
              <a:rPr lang="en-US" b="1" dirty="0" smtClean="0"/>
              <a:t>Ordinal</a:t>
            </a:r>
            <a:r>
              <a:rPr lang="en-US" dirty="0" smtClean="0"/>
              <a:t>: values that have a natural order. For instance, Canada rates its agricultural land by classes of soil quality, with Class 1 being the best, Class 2 not so good, etc…</a:t>
            </a:r>
          </a:p>
          <a:p>
            <a:r>
              <a:rPr lang="en-US" b="1" dirty="0" smtClean="0"/>
              <a:t>Interval</a:t>
            </a:r>
            <a:r>
              <a:rPr lang="en-US" dirty="0" smtClean="0"/>
              <a:t>: if the difference between values make sense. For instance, Celsius temperature is interval attribute, because 30°C and 20°C is as different as 20°C and 10°C</a:t>
            </a:r>
          </a:p>
          <a:p>
            <a:r>
              <a:rPr lang="en-US" b="1" dirty="0" smtClean="0"/>
              <a:t>Ratio</a:t>
            </a:r>
            <a:r>
              <a:rPr lang="en-US" dirty="0" smtClean="0"/>
              <a:t>: if the ratio between values make sense. For instance, weight is ratio, because 100kg is twice as 50kg.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83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point: </a:t>
            </a:r>
            <a:r>
              <a:rPr lang="en-US" dirty="0" smtClean="0"/>
              <a:t>a point on the time line, e.g. Sept.  11, 2001 or 19:51:32</a:t>
            </a:r>
          </a:p>
          <a:p>
            <a:r>
              <a:rPr lang="en-US" b="1" dirty="0" smtClean="0"/>
              <a:t>Time interval: </a:t>
            </a:r>
            <a:r>
              <a:rPr lang="en-US" dirty="0" smtClean="0"/>
              <a:t>an extent on the time line, e.g. from 1949 to 2017, from 9:00am to 17:00pm.</a:t>
            </a:r>
          </a:p>
          <a:p>
            <a:r>
              <a:rPr lang="en-US" b="1" dirty="0"/>
              <a:t>Time </a:t>
            </a:r>
            <a:r>
              <a:rPr lang="en-US" b="1" dirty="0" smtClean="0"/>
              <a:t>cycles: </a:t>
            </a:r>
            <a:r>
              <a:rPr lang="en-US" dirty="0" smtClean="0"/>
              <a:t>a repeating point or interval along the time line, e.g. every Monday afternoon.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594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92"/>
            <a:ext cx="10515600" cy="1325563"/>
          </a:xfrm>
        </p:spPr>
        <p:txBody>
          <a:bodyPr/>
          <a:lstStyle/>
          <a:p>
            <a:r>
              <a:rPr lang="en-US" dirty="0" smtClean="0"/>
              <a:t>My research interests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56208" y="2929950"/>
            <a:ext cx="2030929" cy="1099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GIS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1201554" y="3018972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Geovisualization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1554" y="425790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Geocomputation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05828" y="1684095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Spatio</a:t>
            </a:r>
            <a:r>
              <a:rPr lang="en-US" dirty="0" smtClean="0"/>
              <a:t>-temporal modeling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61460" y="1472664"/>
            <a:ext cx="3575786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08758" y="2919363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Resilience &amp; Sustainability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908758" y="4158297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Modeling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013032" y="158448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Natural Hazard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506100" y="1373055"/>
            <a:ext cx="3524452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6"/>
            <a:endCxn id="4" idx="1"/>
          </p:cNvCxnSpPr>
          <p:nvPr/>
        </p:nvCxnSpPr>
        <p:spPr>
          <a:xfrm>
            <a:off x="3983254" y="2155871"/>
            <a:ext cx="1270377" cy="93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4" idx="2"/>
          </p:cNvCxnSpPr>
          <p:nvPr/>
        </p:nvCxnSpPr>
        <p:spPr>
          <a:xfrm flipV="1">
            <a:off x="3878980" y="3479531"/>
            <a:ext cx="1077228" cy="11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4" idx="3"/>
          </p:cNvCxnSpPr>
          <p:nvPr/>
        </p:nvCxnSpPr>
        <p:spPr>
          <a:xfrm flipV="1">
            <a:off x="3878980" y="3868143"/>
            <a:ext cx="1374651" cy="861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4" idx="7"/>
          </p:cNvCxnSpPr>
          <p:nvPr/>
        </p:nvCxnSpPr>
        <p:spPr>
          <a:xfrm flipH="1">
            <a:off x="6689714" y="2056262"/>
            <a:ext cx="1323318" cy="1034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 flipH="1" flipV="1">
            <a:off x="6987137" y="3256398"/>
            <a:ext cx="921621" cy="134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4" idx="5"/>
          </p:cNvCxnSpPr>
          <p:nvPr/>
        </p:nvCxnSpPr>
        <p:spPr>
          <a:xfrm flipH="1" flipV="1">
            <a:off x="6689714" y="3868143"/>
            <a:ext cx="1219044" cy="761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56377" y="5486399"/>
            <a:ext cx="297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Fundamental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GIScience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962346" y="5582140"/>
            <a:ext cx="2382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Practical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GISystems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0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fundamental ways of representing space are </a:t>
            </a:r>
            <a:r>
              <a:rPr lang="en-US" b="1" dirty="0" smtClean="0"/>
              <a:t>discrete objects</a:t>
            </a:r>
            <a:r>
              <a:rPr lang="en-US" dirty="0" smtClean="0"/>
              <a:t> and </a:t>
            </a:r>
            <a:r>
              <a:rPr lang="en-US" b="1" dirty="0" smtClean="0"/>
              <a:t>continuous fields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discrete view: the world is empty, except where it is occupied by objects with well-defined boundaries that are instances of generally recognized categories, for instance, a house, a lake, a car or a people on the Earth surface.</a:t>
            </a:r>
          </a:p>
          <a:p>
            <a:r>
              <a:rPr lang="en-US" dirty="0" smtClean="0"/>
              <a:t>An discrete object can be represented as a point, lines, or polygon, </a:t>
            </a:r>
            <a:r>
              <a:rPr lang="en-US" dirty="0"/>
              <a:t>or </a:t>
            </a:r>
            <a:r>
              <a:rPr lang="en-US" dirty="0" smtClean="0"/>
              <a:t>polyhedrons (3D)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35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discrete world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1434679"/>
            <a:ext cx="3077814" cy="2242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08" y="1454409"/>
            <a:ext cx="3029054" cy="2202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80" y="1451990"/>
            <a:ext cx="3075708" cy="2182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694" y="369585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0188" y="36958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55061" y="3695850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22" y="4298053"/>
            <a:ext cx="3528292" cy="2048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0187" y="6395060"/>
            <a:ext cx="133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continuous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geographic processes do not have discrete boundaries, e.g., urban area, freshwater wetland, Chinatown.</a:t>
            </a:r>
          </a:p>
          <a:p>
            <a:r>
              <a:rPr lang="en-US" dirty="0" smtClean="0"/>
              <a:t>The continuous field view represents the real world as a finite number of variables, each one defined at every possible position.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27" y="3602566"/>
            <a:ext cx="2858814" cy="270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0467" y="6307663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elevation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7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and Vectors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and discrete are two conceptual views of the world.</a:t>
            </a:r>
          </a:p>
          <a:p>
            <a:r>
              <a:rPr lang="en-US" dirty="0" smtClean="0"/>
              <a:t>Raster and vector are two digital representations of the world in GIS.</a:t>
            </a:r>
          </a:p>
          <a:p>
            <a:r>
              <a:rPr lang="en-US" dirty="0" smtClean="0"/>
              <a:t>Strictly speaking, both raster and vector can model continuous and discrete world. However, raster is more associated with the continuous view, while vector is more used for the discrete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Vector model</a:t>
            </a:r>
          </a:p>
        </p:txBody>
      </p:sp>
      <p:sp>
        <p:nvSpPr>
          <p:cNvPr id="4101" name="AutoShape 5"/>
          <p:cNvSpPr>
            <a:spLocks noChangeAspect="1" noChangeArrowheads="1"/>
          </p:cNvSpPr>
          <p:nvPr/>
        </p:nvSpPr>
        <p:spPr bwMode="auto">
          <a:xfrm>
            <a:off x="5562600" y="2514600"/>
            <a:ext cx="268763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AutoShape 11"/>
          <p:cNvSpPr>
            <a:spLocks noChangeAspect="1" noChangeArrowheads="1"/>
          </p:cNvSpPr>
          <p:nvPr/>
        </p:nvSpPr>
        <p:spPr bwMode="auto">
          <a:xfrm>
            <a:off x="2743201" y="2530476"/>
            <a:ext cx="2651125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Rectangle 12"/>
          <p:cNvSpPr>
            <a:spLocks noChangeArrowheads="1"/>
          </p:cNvSpPr>
          <p:nvPr/>
        </p:nvSpPr>
        <p:spPr bwMode="auto">
          <a:xfrm>
            <a:off x="2209800" y="1524001"/>
            <a:ext cx="6019800" cy="490537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8786" r="4933" b="13643"/>
          <a:stretch>
            <a:fillRect/>
          </a:stretch>
        </p:blipFill>
        <p:spPr bwMode="auto">
          <a:xfrm>
            <a:off x="3602039" y="2093913"/>
            <a:ext cx="26511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3271838" y="2093914"/>
            <a:ext cx="0" cy="3978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15"/>
          <p:cNvSpPr>
            <a:spLocks noChangeShapeType="1"/>
          </p:cNvSpPr>
          <p:nvPr/>
        </p:nvSpPr>
        <p:spPr bwMode="auto">
          <a:xfrm>
            <a:off x="2611438" y="5738813"/>
            <a:ext cx="4964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7" name="Line 16"/>
          <p:cNvSpPr>
            <a:spLocks noChangeShapeType="1"/>
          </p:cNvSpPr>
          <p:nvPr/>
        </p:nvSpPr>
        <p:spPr bwMode="auto">
          <a:xfrm flipH="1" flipV="1">
            <a:off x="5767388" y="3468689"/>
            <a:ext cx="773112" cy="109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6477001" y="3352801"/>
            <a:ext cx="1528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Vertices</a:t>
            </a:r>
            <a:endParaRPr lang="en-US" altLang="en-US" sz="2000"/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4070351" y="2511425"/>
            <a:ext cx="190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Polygon</a:t>
            </a:r>
          </a:p>
        </p:txBody>
      </p:sp>
      <p:sp>
        <p:nvSpPr>
          <p:cNvPr id="4110" name="Oval 19"/>
          <p:cNvSpPr>
            <a:spLocks noChangeArrowheads="1"/>
          </p:cNvSpPr>
          <p:nvPr/>
        </p:nvSpPr>
        <p:spPr bwMode="auto">
          <a:xfrm>
            <a:off x="3602038" y="5078414"/>
            <a:ext cx="163512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1" name="Oval 20"/>
          <p:cNvSpPr>
            <a:spLocks noChangeArrowheads="1"/>
          </p:cNvSpPr>
          <p:nvPr/>
        </p:nvSpPr>
        <p:spPr bwMode="auto">
          <a:xfrm>
            <a:off x="3878263" y="5354638"/>
            <a:ext cx="165100" cy="163512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2" name="Oval 21"/>
          <p:cNvSpPr>
            <a:spLocks noChangeArrowheads="1"/>
          </p:cNvSpPr>
          <p:nvPr/>
        </p:nvSpPr>
        <p:spPr bwMode="auto">
          <a:xfrm>
            <a:off x="3933826" y="5078414"/>
            <a:ext cx="168275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3" name="Text Box 22"/>
          <p:cNvSpPr txBox="1">
            <a:spLocks noChangeArrowheads="1"/>
          </p:cNvSpPr>
          <p:nvPr/>
        </p:nvSpPr>
        <p:spPr bwMode="auto">
          <a:xfrm>
            <a:off x="3457575" y="4408488"/>
            <a:ext cx="13668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Points</a:t>
            </a:r>
          </a:p>
        </p:txBody>
      </p:sp>
      <p:sp>
        <p:nvSpPr>
          <p:cNvPr id="4114" name="Freeform 23"/>
          <p:cNvSpPr>
            <a:spLocks/>
          </p:cNvSpPr>
          <p:nvPr/>
        </p:nvSpPr>
        <p:spPr bwMode="auto">
          <a:xfrm>
            <a:off x="5494338" y="4279901"/>
            <a:ext cx="1274762" cy="1069975"/>
          </a:xfrm>
          <a:custGeom>
            <a:avLst/>
            <a:gdLst>
              <a:gd name="T0" fmla="*/ 0 w 1110"/>
              <a:gd name="T1" fmla="*/ 1069975 h 930"/>
              <a:gd name="T2" fmla="*/ 223945 w 1110"/>
              <a:gd name="T3" fmla="*/ 1000944 h 930"/>
              <a:gd name="T4" fmla="*/ 327304 w 1110"/>
              <a:gd name="T5" fmla="*/ 949171 h 930"/>
              <a:gd name="T6" fmla="*/ 344530 w 1110"/>
              <a:gd name="T7" fmla="*/ 897398 h 930"/>
              <a:gd name="T8" fmla="*/ 465116 w 1110"/>
              <a:gd name="T9" fmla="*/ 534988 h 930"/>
              <a:gd name="T10" fmla="*/ 775193 w 1110"/>
              <a:gd name="T11" fmla="*/ 517730 h 930"/>
              <a:gd name="T12" fmla="*/ 826873 w 1110"/>
              <a:gd name="T13" fmla="*/ 483215 h 930"/>
              <a:gd name="T14" fmla="*/ 947458 w 1110"/>
              <a:gd name="T15" fmla="*/ 258865 h 930"/>
              <a:gd name="T16" fmla="*/ 1119723 w 1110"/>
              <a:gd name="T17" fmla="*/ 172577 h 930"/>
              <a:gd name="T18" fmla="*/ 1171403 w 1110"/>
              <a:gd name="T19" fmla="*/ 155319 h 930"/>
              <a:gd name="T20" fmla="*/ 1223082 w 1110"/>
              <a:gd name="T21" fmla="*/ 138061 h 930"/>
              <a:gd name="T22" fmla="*/ 1274762 w 1110"/>
              <a:gd name="T23" fmla="*/ 0 h 9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0"/>
              <a:gd name="T37" fmla="*/ 0 h 930"/>
              <a:gd name="T38" fmla="*/ 1110 w 1110"/>
              <a:gd name="T39" fmla="*/ 930 h 9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0" h="930">
                <a:moveTo>
                  <a:pt x="0" y="930"/>
                </a:moveTo>
                <a:cubicBezTo>
                  <a:pt x="56" y="916"/>
                  <a:pt x="148" y="901"/>
                  <a:pt x="195" y="870"/>
                </a:cubicBezTo>
                <a:cubicBezTo>
                  <a:pt x="253" y="831"/>
                  <a:pt x="223" y="846"/>
                  <a:pt x="285" y="825"/>
                </a:cubicBezTo>
                <a:cubicBezTo>
                  <a:pt x="290" y="810"/>
                  <a:pt x="298" y="796"/>
                  <a:pt x="300" y="780"/>
                </a:cubicBezTo>
                <a:cubicBezTo>
                  <a:pt x="305" y="738"/>
                  <a:pt x="287" y="482"/>
                  <a:pt x="405" y="465"/>
                </a:cubicBezTo>
                <a:cubicBezTo>
                  <a:pt x="494" y="452"/>
                  <a:pt x="585" y="455"/>
                  <a:pt x="675" y="450"/>
                </a:cubicBezTo>
                <a:cubicBezTo>
                  <a:pt x="690" y="440"/>
                  <a:pt x="710" y="435"/>
                  <a:pt x="720" y="420"/>
                </a:cubicBezTo>
                <a:cubicBezTo>
                  <a:pt x="772" y="337"/>
                  <a:pt x="739" y="299"/>
                  <a:pt x="825" y="225"/>
                </a:cubicBezTo>
                <a:cubicBezTo>
                  <a:pt x="893" y="167"/>
                  <a:pt x="883" y="181"/>
                  <a:pt x="975" y="150"/>
                </a:cubicBezTo>
                <a:cubicBezTo>
                  <a:pt x="990" y="145"/>
                  <a:pt x="1005" y="140"/>
                  <a:pt x="1020" y="135"/>
                </a:cubicBezTo>
                <a:cubicBezTo>
                  <a:pt x="1035" y="130"/>
                  <a:pt x="1065" y="120"/>
                  <a:pt x="1065" y="120"/>
                </a:cubicBezTo>
                <a:cubicBezTo>
                  <a:pt x="1099" y="19"/>
                  <a:pt x="1081" y="58"/>
                  <a:pt x="111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Oval 24"/>
          <p:cNvSpPr>
            <a:spLocks noChangeArrowheads="1"/>
          </p:cNvSpPr>
          <p:nvPr/>
        </p:nvSpPr>
        <p:spPr bwMode="auto">
          <a:xfrm>
            <a:off x="5426075" y="5246688"/>
            <a:ext cx="160338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Oval 25"/>
          <p:cNvSpPr>
            <a:spLocks noChangeArrowheads="1"/>
          </p:cNvSpPr>
          <p:nvPr/>
        </p:nvSpPr>
        <p:spPr bwMode="auto">
          <a:xfrm>
            <a:off x="5754688" y="507841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7" name="Oval 26"/>
          <p:cNvSpPr>
            <a:spLocks noChangeArrowheads="1"/>
          </p:cNvSpPr>
          <p:nvPr/>
        </p:nvSpPr>
        <p:spPr bwMode="auto">
          <a:xfrm>
            <a:off x="5754688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Oval 27"/>
          <p:cNvSpPr>
            <a:spLocks noChangeArrowheads="1"/>
          </p:cNvSpPr>
          <p:nvPr/>
        </p:nvSpPr>
        <p:spPr bwMode="auto">
          <a:xfrm>
            <a:off x="6088063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9" name="Oval 28"/>
          <p:cNvSpPr>
            <a:spLocks noChangeArrowheads="1"/>
          </p:cNvSpPr>
          <p:nvPr/>
        </p:nvSpPr>
        <p:spPr bwMode="auto">
          <a:xfrm>
            <a:off x="6416675" y="441166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0" name="Oval 29"/>
          <p:cNvSpPr>
            <a:spLocks noChangeArrowheads="1"/>
          </p:cNvSpPr>
          <p:nvPr/>
        </p:nvSpPr>
        <p:spPr bwMode="auto">
          <a:xfrm>
            <a:off x="6750051" y="4248151"/>
            <a:ext cx="163513" cy="163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1" name="Line 30"/>
          <p:cNvSpPr>
            <a:spLocks noChangeShapeType="1"/>
          </p:cNvSpPr>
          <p:nvPr/>
        </p:nvSpPr>
        <p:spPr bwMode="auto">
          <a:xfrm flipH="1">
            <a:off x="6581775" y="3754438"/>
            <a:ext cx="331788" cy="493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2" name="Line 31"/>
          <p:cNvSpPr>
            <a:spLocks noChangeShapeType="1"/>
          </p:cNvSpPr>
          <p:nvPr/>
        </p:nvSpPr>
        <p:spPr bwMode="auto">
          <a:xfrm flipH="1">
            <a:off x="5591175" y="5186364"/>
            <a:ext cx="121920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3" name="Line 32"/>
          <p:cNvSpPr>
            <a:spLocks noChangeShapeType="1"/>
          </p:cNvSpPr>
          <p:nvPr/>
        </p:nvSpPr>
        <p:spPr bwMode="auto">
          <a:xfrm flipH="1" flipV="1">
            <a:off x="6913563" y="4411663"/>
            <a:ext cx="330200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4" name="Text Box 33"/>
          <p:cNvSpPr txBox="1">
            <a:spLocks noChangeArrowheads="1"/>
          </p:cNvSpPr>
          <p:nvPr/>
        </p:nvSpPr>
        <p:spPr bwMode="auto">
          <a:xfrm>
            <a:off x="6718301" y="4860925"/>
            <a:ext cx="1338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Nodes</a:t>
            </a:r>
            <a:endParaRPr lang="en-US" altLang="en-US" sz="2000"/>
          </a:p>
        </p:txBody>
      </p:sp>
      <p:sp>
        <p:nvSpPr>
          <p:cNvPr id="4125" name="Text Box 34"/>
          <p:cNvSpPr txBox="1">
            <a:spLocks noChangeArrowheads="1"/>
          </p:cNvSpPr>
          <p:nvPr/>
        </p:nvSpPr>
        <p:spPr bwMode="auto">
          <a:xfrm>
            <a:off x="5715000" y="4219576"/>
            <a:ext cx="106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Line</a:t>
            </a:r>
          </a:p>
        </p:txBody>
      </p:sp>
      <p:sp>
        <p:nvSpPr>
          <p:cNvPr id="4127" name="Text Box 36"/>
          <p:cNvSpPr txBox="1">
            <a:spLocks noChangeArrowheads="1"/>
          </p:cNvSpPr>
          <p:nvPr/>
        </p:nvSpPr>
        <p:spPr bwMode="auto">
          <a:xfrm>
            <a:off x="3352800" y="5791200"/>
            <a:ext cx="533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X</a:t>
            </a:r>
          </a:p>
        </p:txBody>
      </p:sp>
      <p:sp>
        <p:nvSpPr>
          <p:cNvPr id="4128" name="Text Box 37"/>
          <p:cNvSpPr txBox="1">
            <a:spLocks noChangeArrowheads="1"/>
          </p:cNvSpPr>
          <p:nvPr/>
        </p:nvSpPr>
        <p:spPr bwMode="auto">
          <a:xfrm>
            <a:off x="2667001" y="5257801"/>
            <a:ext cx="6572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Y</a:t>
            </a:r>
          </a:p>
        </p:txBody>
      </p:sp>
      <p:sp>
        <p:nvSpPr>
          <p:cNvPr id="4129" name="Line 38"/>
          <p:cNvSpPr>
            <a:spLocks noChangeShapeType="1"/>
          </p:cNvSpPr>
          <p:nvPr/>
        </p:nvSpPr>
        <p:spPr bwMode="auto">
          <a:xfrm flipV="1">
            <a:off x="2855913" y="4660900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0" name="Text Box 41"/>
          <p:cNvSpPr txBox="1">
            <a:spLocks noChangeArrowheads="1"/>
          </p:cNvSpPr>
          <p:nvPr/>
        </p:nvSpPr>
        <p:spPr bwMode="auto">
          <a:xfrm>
            <a:off x="8458200" y="1676401"/>
            <a:ext cx="19050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Features are stored as a series of </a:t>
            </a:r>
            <a:r>
              <a:rPr lang="en-US" altLang="en-US" sz="2000" b="1" i="1"/>
              <a:t>x-y</a:t>
            </a:r>
            <a:r>
              <a:rPr lang="en-US" altLang="en-US" sz="2000" b="1"/>
              <a:t> coordinates in a rectangular coordinate system.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Many different coordinate systems may be used.</a:t>
            </a:r>
          </a:p>
        </p:txBody>
      </p:sp>
    </p:spTree>
    <p:extLst>
      <p:ext uri="{BB962C8B-B14F-4D97-AF65-F5344CB8AC3E}">
        <p14:creationId xmlns:p14="http://schemas.microsoft.com/office/powerpoint/2010/main" val="37683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Features linked to data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26303" r="5779"/>
          <a:stretch>
            <a:fillRect/>
          </a:stretch>
        </p:blipFill>
        <p:spPr bwMode="auto">
          <a:xfrm>
            <a:off x="2209800" y="1676401"/>
            <a:ext cx="5791200" cy="457517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Line 6"/>
          <p:cNvSpPr>
            <a:spLocks noChangeShapeType="1"/>
          </p:cNvSpPr>
          <p:nvPr/>
        </p:nvSpPr>
        <p:spPr bwMode="auto">
          <a:xfrm flipH="1">
            <a:off x="2792414" y="2444751"/>
            <a:ext cx="357187" cy="1609725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153400" y="1752600"/>
            <a:ext cx="2133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/>
              <a:t>Each feature is linked to an entry in a data table containing information about the feature.</a:t>
            </a:r>
          </a:p>
        </p:txBody>
      </p:sp>
      <p:pic>
        <p:nvPicPr>
          <p:cNvPr id="512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7789" r="6636" b="15456"/>
          <a:stretch>
            <a:fillRect/>
          </a:stretch>
        </p:blipFill>
        <p:spPr>
          <a:xfrm>
            <a:off x="7086600" y="4419600"/>
            <a:ext cx="2990850" cy="2154238"/>
          </a:xfrm>
          <a:noFill/>
          <a:ln w="38100" cmpd="dbl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129" name="Line 10"/>
          <p:cNvSpPr>
            <a:spLocks noChangeShapeType="1"/>
          </p:cNvSpPr>
          <p:nvPr/>
        </p:nvSpPr>
        <p:spPr bwMode="auto">
          <a:xfrm>
            <a:off x="5181600" y="4648200"/>
            <a:ext cx="2057400" cy="53340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Advantages of vectors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Precise location of features</a:t>
            </a:r>
          </a:p>
          <a:p>
            <a:pPr eaLnBrk="1" hangingPunct="1"/>
            <a:r>
              <a:rPr lang="en-US" altLang="en-US" smtClean="0"/>
              <a:t>Storing many attributes</a:t>
            </a:r>
          </a:p>
          <a:p>
            <a:pPr eaLnBrk="1" hangingPunct="1"/>
            <a:r>
              <a:rPr lang="en-US" altLang="en-US" smtClean="0"/>
              <a:t>Flexible for cartography</a:t>
            </a:r>
          </a:p>
          <a:p>
            <a:pPr eaLnBrk="1" hangingPunct="1"/>
            <a:r>
              <a:rPr lang="en-US" altLang="en-US" smtClean="0"/>
              <a:t>Compact storage of information</a:t>
            </a:r>
          </a:p>
          <a:p>
            <a:pPr eaLnBrk="1" hangingPunct="1"/>
            <a:r>
              <a:rPr lang="en-US" altLang="en-US" smtClean="0"/>
              <a:t>Ideally suited for certain types of analysis, especially areas, lengths, connections</a:t>
            </a:r>
          </a:p>
        </p:txBody>
      </p:sp>
    </p:spTree>
    <p:extLst>
      <p:ext uri="{BB962C8B-B14F-4D97-AF65-F5344CB8AC3E}">
        <p14:creationId xmlns:p14="http://schemas.microsoft.com/office/powerpoint/2010/main" val="2476778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7177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85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7186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90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4606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50838"/>
            <a:ext cx="77724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Raster and Vector Data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759076" y="3006726"/>
            <a:ext cx="1279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Point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743201" y="4038600"/>
            <a:ext cx="774251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Line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67001" y="4953001"/>
            <a:ext cx="1368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62600" y="2057401"/>
            <a:ext cx="113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Vector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8458200" y="2057401"/>
            <a:ext cx="1111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Raster</a:t>
            </a:r>
          </a:p>
        </p:txBody>
      </p:sp>
      <p:sp>
        <p:nvSpPr>
          <p:cNvPr id="45064" name="Freeform 8"/>
          <p:cNvSpPr>
            <a:spLocks/>
          </p:cNvSpPr>
          <p:nvPr/>
        </p:nvSpPr>
        <p:spPr bwMode="auto">
          <a:xfrm>
            <a:off x="5578475" y="4302125"/>
            <a:ext cx="1449388" cy="1588"/>
          </a:xfrm>
          <a:custGeom>
            <a:avLst/>
            <a:gdLst>
              <a:gd name="T0" fmla="*/ 0 w 913"/>
              <a:gd name="T1" fmla="*/ 0 h 1"/>
              <a:gd name="T2" fmla="*/ 1447800 w 913"/>
              <a:gd name="T3" fmla="*/ 0 h 1"/>
              <a:gd name="T4" fmla="*/ 0 60000 65536"/>
              <a:gd name="T5" fmla="*/ 0 60000 65536"/>
              <a:gd name="T6" fmla="*/ 0 w 913"/>
              <a:gd name="T7" fmla="*/ 0 h 1"/>
              <a:gd name="T8" fmla="*/ 913 w 9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3" h="1">
                <a:moveTo>
                  <a:pt x="0" y="0"/>
                </a:moveTo>
                <a:lnTo>
                  <a:pt x="91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035675" y="3082925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855075" y="3006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83978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90836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8550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86264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90836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8550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86264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90836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88550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86264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90836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88550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86264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807075" y="5140325"/>
            <a:ext cx="838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93122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2286000" y="1503363"/>
            <a:ext cx="721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Raster</a:t>
            </a:r>
            <a:r>
              <a:rPr lang="en-US" altLang="en-US"/>
              <a:t> data are described by a cell grid, one value per cell</a:t>
            </a:r>
          </a:p>
        </p:txBody>
      </p:sp>
      <p:sp>
        <p:nvSpPr>
          <p:cNvPr id="45083" name="Text Box 27"/>
          <p:cNvSpPr txBox="1">
            <a:spLocks noChangeArrowheads="1"/>
          </p:cNvSpPr>
          <p:nvPr/>
        </p:nvSpPr>
        <p:spPr bwMode="auto">
          <a:xfrm>
            <a:off x="8045450" y="4505325"/>
            <a:ext cx="177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Zone</a:t>
            </a:r>
            <a:r>
              <a:rPr lang="en-US" altLang="en-US"/>
              <a:t> of cells</a:t>
            </a:r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7070726" y="2362200"/>
            <a:ext cx="11588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16368BCE-FBF5-4B2B-AFB7-8DC2AD321E66}" type="slidenum">
              <a:rPr lang="en-US" altLang="en-US" sz="1400"/>
              <a:pPr eaLnBrk="1" hangingPunct="1"/>
              <a:t>39</a:t>
            </a:fld>
            <a:endParaRPr lang="en-US" altLang="en-US" sz="14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GIS data models</a:t>
            </a:r>
          </a:p>
        </p:txBody>
      </p:sp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81200"/>
            <a:ext cx="3505200" cy="280035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1"/>
            <a:ext cx="3524250" cy="286702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2819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Vector model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7086601" y="5029200"/>
            <a:ext cx="199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Raster model</a:t>
            </a:r>
          </a:p>
        </p:txBody>
      </p:sp>
    </p:spTree>
    <p:extLst>
      <p:ext uri="{BB962C8B-B14F-4D97-AF65-F5344CB8AC3E}">
        <p14:creationId xmlns:p14="http://schemas.microsoft.com/office/powerpoint/2010/main" val="137192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4185"/>
            <a:ext cx="10515600" cy="3972778"/>
          </a:xfrm>
        </p:spPr>
        <p:txBody>
          <a:bodyPr>
            <a:normAutofit/>
          </a:bodyPr>
          <a:lstStyle/>
          <a:p>
            <a:r>
              <a:rPr lang="en-US" sz="3400" dirty="0" smtClean="0"/>
              <a:t>What is GIS?</a:t>
            </a:r>
          </a:p>
          <a:p>
            <a:r>
              <a:rPr lang="en-US" sz="3400" dirty="0" smtClean="0"/>
              <a:t>Why you want to study GIS?</a:t>
            </a:r>
          </a:p>
          <a:p>
            <a:r>
              <a:rPr lang="en-US" sz="3400" dirty="0" smtClean="0"/>
              <a:t>How do you use GIS in your study/research?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736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5A60C1AF-F392-4B31-BF41-654FFF1F0B0C}" type="slidenum">
              <a:rPr lang="en-US" altLang="en-US" sz="1400"/>
              <a:pPr eaLnBrk="1" hangingPunct="1"/>
              <a:t>40</a:t>
            </a:fld>
            <a:endParaRPr lang="en-US" altLang="en-US" sz="14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raster data</a:t>
            </a:r>
          </a:p>
        </p:txBody>
      </p:sp>
      <p:grpSp>
        <p:nvGrpSpPr>
          <p:cNvPr id="1030" name="Group 3"/>
          <p:cNvGrpSpPr>
            <a:grpSpLocks/>
          </p:cNvGrpSpPr>
          <p:nvPr/>
        </p:nvGrpSpPr>
        <p:grpSpPr bwMode="auto">
          <a:xfrm>
            <a:off x="1752600" y="1447800"/>
            <a:ext cx="8515350" cy="2954338"/>
            <a:chOff x="2469" y="3793"/>
            <a:chExt cx="7470" cy="2593"/>
          </a:xfrm>
        </p:grpSpPr>
        <p:pic>
          <p:nvPicPr>
            <p:cNvPr id="103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5" t="33945" r="9711" b="13789"/>
            <a:stretch>
              <a:fillRect/>
            </a:stretch>
          </p:blipFill>
          <p:spPr bwMode="auto">
            <a:xfrm>
              <a:off x="2469" y="3836"/>
              <a:ext cx="3456" cy="2550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0" t="28995" r="17209" b="13966"/>
            <a:stretch>
              <a:fillRect/>
            </a:stretch>
          </p:blipFill>
          <p:spPr bwMode="auto">
            <a:xfrm>
              <a:off x="6526" y="3793"/>
              <a:ext cx="3413" cy="2581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1828800" y="1676401"/>
            <a:ext cx="39624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Discrete raster: land use</a:t>
            </a:r>
            <a:endParaRPr lang="en-US" altLang="en-US">
              <a:latin typeface="Arial Unicode MS" pitchFamily="34" charset="-128"/>
            </a:endParaRPr>
          </a:p>
        </p:txBody>
      </p:sp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6477000" y="1600200"/>
            <a:ext cx="39004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Continuous raster: DEM</a:t>
            </a:r>
            <a:endParaRPr lang="en-US" altLang="en-US">
              <a:latin typeface="Arial Unicode MS" pitchFamily="34" charset="-128"/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6477000" y="3200401"/>
            <a:ext cx="3976688" cy="3128963"/>
            <a:chOff x="2784" y="2160"/>
            <a:chExt cx="2505" cy="1971"/>
          </a:xfrm>
        </p:grpSpPr>
        <p:graphicFrame>
          <p:nvGraphicFramePr>
            <p:cNvPr id="1026" name="Object 9"/>
            <p:cNvGraphicFramePr>
              <a:graphicFrameLocks noChangeAspect="1"/>
            </p:cNvGraphicFramePr>
            <p:nvPr/>
          </p:nvGraphicFramePr>
          <p:xfrm>
            <a:off x="2784" y="2160"/>
            <a:ext cx="2496" cy="1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Bitmap Image" r:id="rId6" imgW="3715269" imgH="2933333" progId="Paint.Picture">
                    <p:embed/>
                  </p:oleObj>
                </mc:Choice>
                <mc:Fallback>
                  <p:oleObj name="Bitmap Image" r:id="rId6" imgW="3715269" imgH="2933333" progId="Paint.Picture">
                    <p:embed/>
                    <p:pic>
                      <p:nvPicPr>
                        <p:cNvPr id="10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160"/>
                          <a:ext cx="2496" cy="1971"/>
                        </a:xfrm>
                        <a:prstGeom prst="rect">
                          <a:avLst/>
                        </a:prstGeom>
                        <a:noFill/>
                        <a:ln w="38100" cmpd="dbl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Text Box 10"/>
            <p:cNvSpPr txBox="1">
              <a:spLocks noChangeArrowheads="1"/>
            </p:cNvSpPr>
            <p:nvPr/>
          </p:nvSpPr>
          <p:spPr bwMode="auto">
            <a:xfrm>
              <a:off x="2832" y="2256"/>
              <a:ext cx="245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  <a:latin typeface="Arial Unicode MS" pitchFamily="34" charset="-128"/>
                </a:rPr>
                <a:t>Continuous raster: image</a:t>
              </a:r>
              <a:endParaRPr lang="en-US" altLang="en-US">
                <a:solidFill>
                  <a:schemeClr val="bg1"/>
                </a:solidFill>
                <a:latin typeface="Arial Unicode MS" pitchFamily="34" charset="-128"/>
              </a:endParaRPr>
            </a:p>
          </p:txBody>
        </p:sp>
      </p:grpSp>
      <p:grpSp>
        <p:nvGrpSpPr>
          <p:cNvPr id="1034" name="Group 11"/>
          <p:cNvGrpSpPr>
            <a:grpSpLocks/>
          </p:cNvGrpSpPr>
          <p:nvPr/>
        </p:nvGrpSpPr>
        <p:grpSpPr bwMode="auto">
          <a:xfrm>
            <a:off x="2362200" y="3429000"/>
            <a:ext cx="3505200" cy="2800350"/>
            <a:chOff x="288" y="2352"/>
            <a:chExt cx="2208" cy="1764"/>
          </a:xfrm>
        </p:grpSpPr>
        <p:pic>
          <p:nvPicPr>
            <p:cNvPr id="1035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352"/>
              <a:ext cx="2208" cy="1764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6" name="Text Box 13"/>
            <p:cNvSpPr txBox="1">
              <a:spLocks noChangeArrowheads="1"/>
            </p:cNvSpPr>
            <p:nvPr/>
          </p:nvSpPr>
          <p:spPr bwMode="auto">
            <a:xfrm>
              <a:off x="336" y="2400"/>
              <a:ext cx="211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latin typeface="Arial Unicode MS" pitchFamily="34" charset="-128"/>
                </a:rPr>
                <a:t>Discrete raster: roads</a:t>
              </a:r>
              <a:endParaRPr lang="en-US" altLang="en-US">
                <a:latin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9D636F76-6761-45AB-8677-C936805B85EB}" type="slidenum">
              <a:rPr lang="en-US" altLang="en-US" sz="1400"/>
              <a:pPr eaLnBrk="1" hangingPunct="1"/>
              <a:t>41</a:t>
            </a:fld>
            <a:endParaRPr lang="en-US" altLang="en-US" sz="14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Continuous data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1"/>
            <a:ext cx="5334000" cy="4678363"/>
          </a:xfrm>
        </p:spPr>
        <p:txBody>
          <a:bodyPr/>
          <a:lstStyle/>
          <a:p>
            <a:pPr eaLnBrk="1" hangingPunct="1"/>
            <a:r>
              <a:rPr lang="en-US" altLang="en-US" smtClean="0"/>
              <a:t>Raster is the best way to store continuously changing values such as elevation</a:t>
            </a:r>
          </a:p>
          <a:p>
            <a:pPr eaLnBrk="1" hangingPunct="1"/>
            <a:r>
              <a:rPr lang="en-US" altLang="en-US" smtClean="0"/>
              <a:t>Analysis faster and more flexible than vectors for many applications</a:t>
            </a:r>
          </a:p>
          <a:p>
            <a:pPr eaLnBrk="1" hangingPunct="1"/>
            <a:r>
              <a:rPr lang="en-US" altLang="en-US" smtClean="0"/>
              <a:t>Some analysis only possible using rasters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1"/>
            <a:ext cx="2097088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21336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4114800"/>
            <a:ext cx="20923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6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443FA947-A478-490C-8A16-711D8EA3CD81}" type="slidenum">
              <a:rPr lang="en-US" altLang="en-US" sz="1400"/>
              <a:pPr eaLnBrk="1" hangingPunct="1"/>
              <a:t>42</a:t>
            </a:fld>
            <a:endParaRPr lang="en-US" altLang="en-US" sz="14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Raster analysis functions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3505200" cy="21669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00200"/>
            <a:ext cx="24511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1"/>
            <a:ext cx="2590800" cy="20050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9761"/>
          <a:stretch>
            <a:fillRect/>
          </a:stretch>
        </p:blipFill>
        <p:spPr bwMode="auto">
          <a:xfrm>
            <a:off x="1828800" y="4038601"/>
            <a:ext cx="2971800" cy="19732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090738" cy="23241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>
            <a:fillRect/>
          </a:stretch>
        </p:blipFill>
        <p:spPr bwMode="auto">
          <a:xfrm>
            <a:off x="7772400" y="5105400"/>
            <a:ext cx="2514600" cy="15303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1889125" y="3316288"/>
            <a:ext cx="1201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Density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1812926" y="4002088"/>
            <a:ext cx="225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Least cost path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5546725" y="1600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Distance</a:t>
            </a:r>
          </a:p>
        </p:txBody>
      </p:sp>
      <p:sp>
        <p:nvSpPr>
          <p:cNvPr id="10254" name="Text Box 15"/>
          <p:cNvSpPr txBox="1">
            <a:spLocks noChangeArrowheads="1"/>
          </p:cNvSpPr>
          <p:nvPr/>
        </p:nvSpPr>
        <p:spPr bwMode="auto">
          <a:xfrm>
            <a:off x="7924801" y="1600200"/>
            <a:ext cx="186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Interpolation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5943601" y="5791200"/>
            <a:ext cx="150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Viewshed</a:t>
            </a:r>
          </a:p>
        </p:txBody>
      </p:sp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7756525" y="6211888"/>
            <a:ext cx="114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Buffers</a:t>
            </a:r>
          </a:p>
        </p:txBody>
      </p:sp>
    </p:spTree>
    <p:extLst>
      <p:ext uri="{BB962C8B-B14F-4D97-AF65-F5344CB8AC3E}">
        <p14:creationId xmlns:p14="http://schemas.microsoft.com/office/powerpoint/2010/main" val="4070956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343A67F5-7B5B-42B0-B312-F052C2BB1D5E}" type="slidenum">
              <a:rPr lang="en-US" altLang="en-US" sz="1400"/>
              <a:pPr eaLnBrk="1" hangingPunct="1"/>
              <a:t>43</a:t>
            </a:fld>
            <a:endParaRPr lang="en-US" altLang="en-US" sz="14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Impact of resolution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Storage space increases by the square of the resolution</a:t>
            </a:r>
          </a:p>
          <a:p>
            <a:pPr eaLnBrk="1" hangingPunct="1"/>
            <a:r>
              <a:rPr lang="en-US" altLang="en-US" smtClean="0"/>
              <a:t>Portraying large areas at high precision is problematic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47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1"/>
            <a:ext cx="3582988" cy="2689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2" name="Text Box 6"/>
          <p:cNvSpPr txBox="1">
            <a:spLocks noChangeArrowheads="1"/>
          </p:cNvSpPr>
          <p:nvPr/>
        </p:nvSpPr>
        <p:spPr bwMode="auto">
          <a:xfrm>
            <a:off x="1981200" y="1447800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90m resolution</a:t>
            </a:r>
          </a:p>
        </p:txBody>
      </p:sp>
      <p:sp>
        <p:nvSpPr>
          <p:cNvPr id="11273" name="Text Box 7"/>
          <p:cNvSpPr txBox="1">
            <a:spLocks noChangeArrowheads="1"/>
          </p:cNvSpPr>
          <p:nvPr/>
        </p:nvSpPr>
        <p:spPr bwMode="auto">
          <a:xfrm>
            <a:off x="2498725" y="3468688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10m resolution</a:t>
            </a:r>
          </a:p>
        </p:txBody>
      </p:sp>
    </p:spTree>
    <p:extLst>
      <p:ext uri="{BB962C8B-B14F-4D97-AF65-F5344CB8AC3E}">
        <p14:creationId xmlns:p14="http://schemas.microsoft.com/office/powerpoint/2010/main" val="9901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04E8A64-848B-4B29-B04C-3A8AA132EFA7}" type="slidenum">
              <a:rPr lang="en-US" altLang="en-US" sz="1400"/>
              <a:pPr eaLnBrk="1" hangingPunct="1"/>
              <a:t>44</a:t>
            </a:fld>
            <a:endParaRPr lang="en-US" altLang="en-US" sz="14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Storage of attributes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67400" y="1600201"/>
            <a:ext cx="4343400" cy="4525963"/>
          </a:xfrm>
        </p:spPr>
        <p:txBody>
          <a:bodyPr/>
          <a:lstStyle/>
          <a:p>
            <a:pPr eaLnBrk="1" hangingPunct="1"/>
            <a:r>
              <a:rPr lang="en-US" altLang="en-US"/>
              <a:t>Roads may have other attributes: ownership, speed limit, number of lanes, etc.</a:t>
            </a:r>
          </a:p>
          <a:p>
            <a:pPr eaLnBrk="1" hangingPunct="1"/>
            <a:r>
              <a:rPr lang="en-US" altLang="en-US"/>
              <a:t>Would need a new raster for each attribute</a:t>
            </a:r>
          </a:p>
          <a:p>
            <a:pPr eaLnBrk="1" hangingPunct="1"/>
            <a:r>
              <a:rPr lang="en-US" altLang="en-US"/>
              <a:t>Only numeric attributes may be stored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676400" y="4724400"/>
            <a:ext cx="4114800" cy="12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Raster contains 1 value indicating a single attribute—road type for example</a:t>
            </a:r>
          </a:p>
        </p:txBody>
      </p:sp>
    </p:spTree>
    <p:extLst>
      <p:ext uri="{BB962C8B-B14F-4D97-AF65-F5344CB8AC3E}">
        <p14:creationId xmlns:p14="http://schemas.microsoft.com/office/powerpoint/2010/main" val="2895641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DB06FB0-FAF9-4162-A2C9-7BE1817BBA62}" type="slidenum">
              <a:rPr lang="en-US" altLang="en-US" sz="1400"/>
              <a:pPr eaLnBrk="1" hangingPunct="1"/>
              <a:t>45</a:t>
            </a:fld>
            <a:endParaRPr lang="en-US" altLang="en-US" sz="140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13321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6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29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13330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1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2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34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2005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F3910C96-CA8C-46B1-A5D7-EEE164D66E3C}" type="slidenum">
              <a:rPr lang="en-US" altLang="en-US" sz="1400"/>
              <a:pPr eaLnBrk="1" hangingPunct="1"/>
              <a:t>46</a:t>
            </a:fld>
            <a:endParaRPr lang="en-US" altLang="en-US" sz="140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4613"/>
            <a:ext cx="76962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4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Digital Raster Graphic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66801"/>
            <a:ext cx="66294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22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325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Converting Vector to Raster Data is Easy</a:t>
            </a:r>
            <a:endParaRPr 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1"/>
            <a:ext cx="91440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44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2971800" cy="5973762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Converting Raster Data to Vector is </a:t>
            </a:r>
            <a:r>
              <a:rPr lang="en-US" strike="sngStrike" dirty="0" smtClean="0"/>
              <a:t>Hard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Nearly Impossible</a:t>
            </a:r>
            <a:endParaRPr lang="en-US" dirty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"/>
            <a:ext cx="52641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3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refers to </a:t>
            </a:r>
            <a:r>
              <a:rPr lang="en-US" dirty="0" err="1" smtClean="0"/>
              <a:t>GIScience</a:t>
            </a:r>
            <a:r>
              <a:rPr lang="en-US" dirty="0" smtClean="0"/>
              <a:t> or </a:t>
            </a:r>
            <a:r>
              <a:rPr lang="en-US" dirty="0" err="1" smtClean="0"/>
              <a:t>GISystem</a:t>
            </a:r>
            <a:endParaRPr lang="en-US" dirty="0" smtClean="0"/>
          </a:p>
          <a:p>
            <a:r>
              <a:rPr lang="en-US" dirty="0" smtClean="0"/>
              <a:t>The former focuses on methodology, and the latter focuses on the tools and systems that support the methodology</a:t>
            </a:r>
          </a:p>
          <a:p>
            <a:r>
              <a:rPr lang="en-US" dirty="0" err="1" smtClean="0"/>
              <a:t>GISystem</a:t>
            </a:r>
            <a:r>
              <a:rPr lang="en-US" dirty="0" smtClean="0"/>
              <a:t>: A computer system that collect, manage, model, and analyze geospatial data to understand relationships, patterns, and trends in the data.</a:t>
            </a:r>
          </a:p>
          <a:p>
            <a:r>
              <a:rPr lang="en-US" dirty="0" err="1" smtClean="0"/>
              <a:t>GIScience</a:t>
            </a:r>
            <a:r>
              <a:rPr lang="en-US" dirty="0" smtClean="0"/>
              <a:t>: the scientific discipline that studies geospatial data structures and computational techniques to capture, model, process, and analyze geographic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Issues w/ Raster &amp; Vector</a:t>
            </a:r>
          </a:p>
        </p:txBody>
      </p:sp>
      <p:graphicFrame>
        <p:nvGraphicFramePr>
          <p:cNvPr id="54274" name="Object 2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460656358"/>
              </p:ext>
            </p:extLst>
          </p:nvPr>
        </p:nvGraphicFramePr>
        <p:xfrm>
          <a:off x="2790825" y="2209800"/>
          <a:ext cx="66103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Document" r:id="rId4" imgW="8483431" imgH="5083998" progId="Word.Document.8">
                  <p:embed/>
                </p:oleObj>
              </mc:Choice>
              <mc:Fallback>
                <p:oleObj name="Document" r:id="rId4" imgW="8483431" imgH="5083998" progId="Word.Document.8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2209800"/>
                        <a:ext cx="6610350" cy="3962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367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 GIS can be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346"/>
            <a:ext cx="10515600" cy="5144654"/>
          </a:xfrm>
        </p:spPr>
        <p:txBody>
          <a:bodyPr/>
          <a:lstStyle/>
          <a:p>
            <a:r>
              <a:rPr lang="en-US" dirty="0" smtClean="0"/>
              <a:t>Urban and regional planning</a:t>
            </a:r>
          </a:p>
          <a:p>
            <a:r>
              <a:rPr lang="en-US" dirty="0" smtClean="0"/>
              <a:t>Natural resource management</a:t>
            </a:r>
          </a:p>
          <a:p>
            <a:r>
              <a:rPr lang="en-US" dirty="0" smtClean="0"/>
              <a:t>Transportation and logistics analysis</a:t>
            </a:r>
          </a:p>
          <a:p>
            <a:r>
              <a:rPr lang="en-US" dirty="0" smtClean="0"/>
              <a:t>Natural disaster mitigation and adaptation</a:t>
            </a:r>
          </a:p>
          <a:p>
            <a:r>
              <a:rPr lang="en-US" dirty="0" smtClean="0"/>
              <a:t>Emergency management</a:t>
            </a:r>
          </a:p>
          <a:p>
            <a:r>
              <a:rPr lang="en-US" dirty="0" smtClean="0"/>
              <a:t>Terrain analysis</a:t>
            </a:r>
          </a:p>
          <a:p>
            <a:r>
              <a:rPr lang="en-US" dirty="0"/>
              <a:t>Public health and epidemiology analysis</a:t>
            </a:r>
          </a:p>
          <a:p>
            <a:r>
              <a:rPr lang="en-US" dirty="0" err="1" smtClean="0"/>
              <a:t>Millitary</a:t>
            </a:r>
            <a:endParaRPr lang="en-US" dirty="0" smtClean="0"/>
          </a:p>
          <a:p>
            <a:r>
              <a:rPr lang="en-US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8731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7:00am, my alarm clock goes off…</a:t>
            </a:r>
            <a:r>
              <a:rPr lang="en-US" sz="2400" dirty="0" smtClean="0"/>
              <a:t> The energy to power the alarm comes from the local energy company, which uses a GIS to manage all its assets (e.g. electrical conductors, devices, and structures) so that it can deliver electricity continuously to customers.</a:t>
            </a:r>
            <a:endParaRPr lang="en-US" sz="2400" dirty="0"/>
          </a:p>
        </p:txBody>
      </p:sp>
      <p:pic>
        <p:nvPicPr>
          <p:cNvPr id="1026" name="Picture 2" descr="Image result for a electricity utility of 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9" y="2826455"/>
            <a:ext cx="5032442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7:15am, I jump in the shower</a:t>
            </a:r>
            <a:r>
              <a:rPr lang="en-US" sz="2400" dirty="0" smtClean="0"/>
              <a:t>… The water for the shower is provided by the local water company, which uses a hydraulic model linked to its GIS to predict water usage and ensure that water is always available to it customers.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1" y="2775379"/>
            <a:ext cx="7254340" cy="39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8:00am, I plan my travel to my office…</a:t>
            </a:r>
            <a:r>
              <a:rPr lang="en-US" sz="2400" dirty="0" smtClean="0"/>
              <a:t> I turn on my smart phone to check the traffic condition on my way to office. It turns out there is a long pipe-up on the highway from my home to office. The GIS in the App suggests that taking a bus is faster than driving.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4" y="2983937"/>
            <a:ext cx="8151296" cy="3439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7385" y="6488668"/>
            <a:ext cx="22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traffic in GIS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2733675"/>
            <a:ext cx="329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6536</TotalTime>
  <Words>2201</Words>
  <Application>Microsoft Office PowerPoint</Application>
  <PresentationFormat>Widescreen</PresentationFormat>
  <Paragraphs>298</Paragraphs>
  <Slides>50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 Unicode MS</vt:lpstr>
      <vt:lpstr>等线</vt:lpstr>
      <vt:lpstr>等线 Light</vt:lpstr>
      <vt:lpstr>ＭＳ Ｐゴシック</vt:lpstr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Bitmap Image</vt:lpstr>
      <vt:lpstr>Document</vt:lpstr>
      <vt:lpstr>Applied Geographic Information Systems and GIS Programming</vt:lpstr>
      <vt:lpstr>PowerPoint Presentation</vt:lpstr>
      <vt:lpstr>My research interests</vt:lpstr>
      <vt:lpstr>What is GIS</vt:lpstr>
      <vt:lpstr>What is GIS</vt:lpstr>
      <vt:lpstr>Where GIS can be applied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GIS in Planning</vt:lpstr>
      <vt:lpstr>GIS in Hazard Mitigation</vt:lpstr>
      <vt:lpstr>GIS in Hazard Mitigation</vt:lpstr>
      <vt:lpstr>GIS in Environment Conservation</vt:lpstr>
      <vt:lpstr>GIS in Emergency Management</vt:lpstr>
      <vt:lpstr>Public Participation GIS and Volunteer GIS</vt:lpstr>
      <vt:lpstr>GIS and social media</vt:lpstr>
      <vt:lpstr>Typical scientific questions in GIS</vt:lpstr>
      <vt:lpstr>PowerPoint Presentation</vt:lpstr>
      <vt:lpstr>Course Structure</vt:lpstr>
      <vt:lpstr>Course Regulation</vt:lpstr>
      <vt:lpstr>My contact information</vt:lpstr>
      <vt:lpstr>Topic 2: Data Representation in GIS</vt:lpstr>
      <vt:lpstr>Data representation in GIS</vt:lpstr>
      <vt:lpstr>Types of Attributes</vt:lpstr>
      <vt:lpstr>Representation of Time</vt:lpstr>
      <vt:lpstr>Representation of Space</vt:lpstr>
      <vt:lpstr>A discrete world</vt:lpstr>
      <vt:lpstr>The continuous view</vt:lpstr>
      <vt:lpstr>Rasters and Vectors </vt:lpstr>
      <vt:lpstr>Vector model</vt:lpstr>
      <vt:lpstr>Features linked to data</vt:lpstr>
      <vt:lpstr>Advantages of vectors</vt:lpstr>
      <vt:lpstr>The raster data model</vt:lpstr>
      <vt:lpstr>Raster and Vector Data</vt:lpstr>
      <vt:lpstr>GIS data models</vt:lpstr>
      <vt:lpstr>Types of raster data</vt:lpstr>
      <vt:lpstr>Continuous data</vt:lpstr>
      <vt:lpstr>Raster analysis functions</vt:lpstr>
      <vt:lpstr>Impact of resolution</vt:lpstr>
      <vt:lpstr>Storage of attributes</vt:lpstr>
      <vt:lpstr>The raster data model</vt:lpstr>
      <vt:lpstr>PowerPoint Presentation</vt:lpstr>
      <vt:lpstr>Digital Raster Graphic</vt:lpstr>
      <vt:lpstr>Converting Vector to Raster Data is Easy</vt:lpstr>
      <vt:lpstr>Converting Raster Data to Vector is Hard  Nearly Impossible</vt:lpstr>
      <vt:lpstr>Issues w/ Raster &amp; Vector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150</cp:revision>
  <dcterms:created xsi:type="dcterms:W3CDTF">2017-06-22T01:23:48Z</dcterms:created>
  <dcterms:modified xsi:type="dcterms:W3CDTF">2017-07-03T16:54:31Z</dcterms:modified>
</cp:coreProperties>
</file>